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7"/>
  </p:notesMasterIdLst>
  <p:handoutMasterIdLst>
    <p:handoutMasterId r:id="rId38"/>
  </p:handoutMasterIdLst>
  <p:sldIdLst>
    <p:sldId id="503" r:id="rId2"/>
    <p:sldId id="276" r:id="rId3"/>
    <p:sldId id="353" r:id="rId4"/>
    <p:sldId id="690" r:id="rId5"/>
    <p:sldId id="723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732" r:id="rId16"/>
    <p:sldId id="722" r:id="rId17"/>
    <p:sldId id="733" r:id="rId18"/>
    <p:sldId id="734" r:id="rId19"/>
    <p:sldId id="735" r:id="rId20"/>
    <p:sldId id="736" r:id="rId21"/>
    <p:sldId id="737" r:id="rId22"/>
    <p:sldId id="611" r:id="rId23"/>
    <p:sldId id="612" r:id="rId24"/>
    <p:sldId id="613" r:id="rId25"/>
    <p:sldId id="729" r:id="rId26"/>
    <p:sldId id="730" r:id="rId27"/>
    <p:sldId id="731" r:id="rId28"/>
    <p:sldId id="680" r:id="rId29"/>
    <p:sldId id="725" r:id="rId30"/>
    <p:sldId id="727" r:id="rId31"/>
    <p:sldId id="728" r:id="rId32"/>
    <p:sldId id="726" r:id="rId33"/>
    <p:sldId id="633" r:id="rId34"/>
    <p:sldId id="504" r:id="rId35"/>
    <p:sldId id="5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Интелектуална собственост" id="{66DCFE1F-60FD-44F2-BE82-706DDBC14898}">
          <p14:sldIdLst>
            <p14:sldId id="353"/>
            <p14:sldId id="690"/>
            <p14:sldId id="723"/>
          </p14:sldIdLst>
        </p14:section>
        <p14:section name="Авторски права в интернет" id="{91F85B97-56A2-43F8-8FA0-C3CED2958F53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Лицензионни споразумения" id="{EF5B4749-7F21-4F49-8B65-8393D693175D}">
          <p14:sldIdLst>
            <p14:sldId id="608"/>
            <p14:sldId id="609"/>
            <p14:sldId id="732"/>
            <p14:sldId id="722"/>
            <p14:sldId id="733"/>
            <p14:sldId id="734"/>
            <p14:sldId id="735"/>
            <p14:sldId id="736"/>
            <p14:sldId id="737"/>
          </p14:sldIdLst>
        </p14:section>
        <p14:section name="Общ публичен лиценз" id="{37BEF555-DC52-44A4-A2DD-E4F37629FC95}">
          <p14:sldIdLst>
            <p14:sldId id="611"/>
            <p14:sldId id="612"/>
            <p14:sldId id="613"/>
          </p14:sldIdLst>
        </p14:section>
        <p14:section name="Форми на плагиатство и пиратство" id="{3D8DF726-1252-C84B-AF8F-3E1FC1B7B2C0}">
          <p14:sldIdLst>
            <p14:sldId id="729"/>
            <p14:sldId id="730"/>
            <p14:sldId id="731"/>
          </p14:sldIdLst>
        </p14:section>
        <p14:section name="Пример" id="{84AE8ACC-8579-5941-B81E-E0775AEB5B07}">
          <p14:sldIdLst>
            <p14:sldId id="680"/>
            <p14:sldId id="725"/>
            <p14:sldId id="727"/>
            <p14:sldId id="728"/>
            <p14:sldId id="726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7" autoAdjust="0"/>
    <p:restoredTop sz="95188" autoAdjust="0"/>
  </p:normalViewPr>
  <p:slideViewPr>
    <p:cSldViewPr showGuides="1">
      <p:cViewPr varScale="1">
        <p:scale>
          <a:sx n="81" d="100"/>
          <a:sy n="81" d="100"/>
        </p:scale>
        <p:origin x="184" y="7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2.05.25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574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5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2" Type="http://schemas.openxmlformats.org/officeDocument/2006/relationships/hyperlink" Target="https://pexel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eepik.com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3800" dirty="0"/>
              <a:t>Авторски права и лицензионни споразумения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4200" dirty="0"/>
              <a:t>Интелектуална собственост и правни аспекти</a:t>
            </a:r>
            <a:endParaRPr lang="en-US" sz="4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960761-08B6-9F8D-831E-AC89502886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185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97461" cy="5528766"/>
          </a:xfrm>
        </p:spPr>
        <p:txBody>
          <a:bodyPr>
            <a:normAutofit/>
          </a:bodyPr>
          <a:lstStyle/>
          <a:p>
            <a:r>
              <a:rPr lang="bg-BG" dirty="0"/>
              <a:t>Използването на </a:t>
            </a:r>
            <a:r>
              <a:rPr lang="bg-BG" b="1" dirty="0"/>
              <a:t>чужда информация </a:t>
            </a:r>
            <a:r>
              <a:rPr lang="bg-BG" dirty="0"/>
              <a:t>(графика, текст и т.н.) в </a:t>
            </a:r>
            <a:r>
              <a:rPr lang="bg-BG" b="1" dirty="0"/>
              <a:t>документ</a:t>
            </a:r>
            <a:r>
              <a:rPr lang="bg-BG" dirty="0"/>
              <a:t> се нарича </a:t>
            </a:r>
            <a:r>
              <a:rPr lang="bg-BG" b="1" dirty="0">
                <a:solidFill>
                  <a:schemeClr val="bg1"/>
                </a:solidFill>
              </a:rPr>
              <a:t>цитиране</a:t>
            </a:r>
          </a:p>
          <a:p>
            <a:r>
              <a:rPr lang="bg-BG" dirty="0"/>
              <a:t>При </a:t>
            </a:r>
            <a:r>
              <a:rPr lang="bg-BG" b="1" dirty="0"/>
              <a:t>цитиране</a:t>
            </a:r>
            <a:r>
              <a:rPr lang="bg-BG" dirty="0"/>
              <a:t> трябва да:</a:t>
            </a:r>
          </a:p>
          <a:p>
            <a:pPr lvl="1"/>
            <a:r>
              <a:rPr lang="bg-BG" dirty="0"/>
              <a:t>Посочим </a:t>
            </a:r>
            <a:r>
              <a:rPr lang="bg-BG" b="1" dirty="0">
                <a:solidFill>
                  <a:schemeClr val="bg1"/>
                </a:solidFill>
              </a:rPr>
              <a:t>името</a:t>
            </a:r>
            <a:r>
              <a:rPr lang="bg-BG" dirty="0"/>
              <a:t> на </a:t>
            </a:r>
            <a:r>
              <a:rPr lang="bg-BG" b="1" dirty="0"/>
              <a:t>автора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източника</a:t>
            </a:r>
            <a:r>
              <a:rPr lang="bg-BG" dirty="0"/>
              <a:t> на </a:t>
            </a:r>
            <a:r>
              <a:rPr lang="bg-BG" b="1" dirty="0"/>
              <a:t>информацията</a:t>
            </a:r>
          </a:p>
          <a:p>
            <a:pPr lvl="1"/>
            <a:r>
              <a:rPr lang="bg-BG" b="1" dirty="0"/>
              <a:t>Цитираният текст </a:t>
            </a:r>
            <a:r>
              <a:rPr lang="bg-BG" dirty="0"/>
              <a:t>трябва </a:t>
            </a:r>
            <a:r>
              <a:rPr lang="bg-BG" b="1" dirty="0">
                <a:solidFill>
                  <a:schemeClr val="bg1"/>
                </a:solidFill>
              </a:rPr>
              <a:t>да се отличава </a:t>
            </a:r>
            <a:r>
              <a:rPr lang="bg-BG" dirty="0"/>
              <a:t>от </a:t>
            </a:r>
            <a:r>
              <a:rPr lang="bg-BG" b="1" dirty="0"/>
              <a:t>останалата информация </a:t>
            </a:r>
            <a:r>
              <a:rPr lang="bg-BG" dirty="0"/>
              <a:t>в </a:t>
            </a:r>
            <a:r>
              <a:rPr lang="bg-BG" b="1" dirty="0"/>
              <a:t>документа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цитиране на чужда информация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7863" y="4944731"/>
            <a:ext cx="3500054" cy="5228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dirty="0"/>
              <a:t>Снимка: </a:t>
            </a:r>
            <a:r>
              <a:rPr lang="en-US" dirty="0"/>
              <a:t>Viktor </a:t>
            </a:r>
            <a:r>
              <a:rPr lang="en-US" dirty="0" err="1"/>
              <a:t>Valchev</a:t>
            </a:r>
            <a:r>
              <a:rPr lang="bg-BG" dirty="0"/>
              <a:t>, </a:t>
            </a:r>
            <a:r>
              <a:rPr lang="en-US" dirty="0" err="1"/>
              <a:t>VikGallery</a:t>
            </a:r>
            <a:r>
              <a:rPr lang="bg-BG" dirty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715"/>
          <a:stretch/>
        </p:blipFill>
        <p:spPr>
          <a:xfrm>
            <a:off x="8404404" y="1341218"/>
            <a:ext cx="3277965" cy="3507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66000" y="5706493"/>
            <a:ext cx="3743780" cy="8275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i="1" dirty="0"/>
              <a:t>"</a:t>
            </a:r>
            <a:r>
              <a:rPr lang="bg-BG" b="1" i="1" dirty="0"/>
              <a:t>Нещастието сплотява хората</a:t>
            </a:r>
            <a:r>
              <a:rPr lang="bg-BG" i="1" dirty="0"/>
              <a:t>" – Аристотел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2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19472" cy="5528766"/>
          </a:xfrm>
        </p:spPr>
        <p:txBody>
          <a:bodyPr>
            <a:normAutofit/>
          </a:bodyPr>
          <a:lstStyle/>
          <a:p>
            <a:r>
              <a:rPr lang="bg-BG" b="1" dirty="0"/>
              <a:t>Забранено</a:t>
            </a:r>
            <a:r>
              <a:rPr lang="bg-BG" dirty="0"/>
              <a:t> е </a:t>
            </a:r>
            <a:r>
              <a:rPr lang="bg-BG" b="1" dirty="0"/>
              <a:t>инсталирането</a:t>
            </a:r>
            <a:r>
              <a:rPr lang="bg-BG" dirty="0"/>
              <a:t> на платени програми </a:t>
            </a:r>
            <a:r>
              <a:rPr lang="bg-BG" b="1" dirty="0"/>
              <a:t>без </a:t>
            </a:r>
            <a:r>
              <a:rPr lang="bg-BG" b="1" dirty="0">
                <a:solidFill>
                  <a:schemeClr val="bg1"/>
                </a:solidFill>
              </a:rPr>
              <a:t>лиценз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Лицензът</a:t>
            </a:r>
            <a:r>
              <a:rPr lang="bg-BG" dirty="0"/>
              <a:t> разрешава </a:t>
            </a:r>
            <a:r>
              <a:rPr lang="bg-BG" b="1" dirty="0"/>
              <a:t>законното използване</a:t>
            </a:r>
            <a:r>
              <a:rPr lang="bg-BG" dirty="0"/>
              <a:t> на продукта</a:t>
            </a:r>
          </a:p>
          <a:p>
            <a:r>
              <a:rPr lang="bg-BG" b="1" dirty="0"/>
              <a:t>Свалянето</a:t>
            </a:r>
            <a:r>
              <a:rPr lang="bg-BG" dirty="0"/>
              <a:t> на </a:t>
            </a:r>
            <a:r>
              <a:rPr lang="bg-BG" b="1" dirty="0"/>
              <a:t>филми</a:t>
            </a:r>
            <a:r>
              <a:rPr lang="bg-BG" dirty="0"/>
              <a:t> и </a:t>
            </a:r>
            <a:r>
              <a:rPr lang="bg-BG" b="1" dirty="0"/>
              <a:t>музика</a:t>
            </a:r>
            <a:r>
              <a:rPr lang="bg-BG" dirty="0"/>
              <a:t> е позволено само от </a:t>
            </a:r>
            <a:r>
              <a:rPr lang="bg-BG" b="1" dirty="0">
                <a:solidFill>
                  <a:schemeClr val="bg1"/>
                </a:solidFill>
              </a:rPr>
              <a:t>оторизирани сайтове</a:t>
            </a:r>
          </a:p>
          <a:p>
            <a:pPr lvl="1"/>
            <a:r>
              <a:rPr lang="bg-BG" dirty="0"/>
              <a:t>Те трябва да са о</a:t>
            </a:r>
            <a:r>
              <a:rPr lang="bg-BG" b="1" dirty="0"/>
              <a:t>добрени</a:t>
            </a:r>
            <a:r>
              <a:rPr lang="bg-BG" dirty="0"/>
              <a:t> от </a:t>
            </a:r>
            <a:r>
              <a:rPr lang="bg-BG" b="1" dirty="0"/>
              <a:t>притежателите</a:t>
            </a:r>
            <a:r>
              <a:rPr lang="bg-BG" dirty="0"/>
              <a:t> на </a:t>
            </a:r>
            <a:r>
              <a:rPr lang="bg-BG" b="1" dirty="0"/>
              <a:t>авторските права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 на софтуер, филми и музика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06000" y="4283158"/>
            <a:ext cx="4005000" cy="2252813"/>
            <a:chOff x="6636000" y="4472078"/>
            <a:chExt cx="4005000" cy="2252813"/>
          </a:xfrm>
        </p:grpSpPr>
        <p:pic>
          <p:nvPicPr>
            <p:cNvPr id="7173" name="Picture 5" descr="Zamunda излезе с официална позиция след съдебните драми - Webcafe.b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00" y="4472078"/>
              <a:ext cx="4005000" cy="225281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File:X mark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625" y="4673758"/>
              <a:ext cx="3003750" cy="188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7" name="Picture 9" descr="What Are Software License? | S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2" y="1314000"/>
            <a:ext cx="3594375" cy="275643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800" dirty="0"/>
              <a:t>Creative Commons</a:t>
            </a:r>
            <a:r>
              <a:rPr lang="bg-BG" sz="3800" dirty="0"/>
              <a:t>, видове софтуер според лиценза</a:t>
            </a:r>
            <a:endParaRPr lang="en-US" sz="3800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͏Лицензионни споразумения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899000"/>
            <a:ext cx="3051375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</a:t>
            </a:r>
            <a:r>
              <a:rPr lang="bg-BG" dirty="0"/>
              <a:t>и публични лицензи</a:t>
            </a:r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BY</a:t>
            </a:r>
            <a:r>
              <a:rPr lang="en-GB" dirty="0"/>
              <a:t> – </a:t>
            </a:r>
            <a:r>
              <a:rPr lang="bg-BG" b="1" dirty="0"/>
              <a:t>трябва</a:t>
            </a:r>
            <a:r>
              <a:rPr lang="bg-BG" dirty="0"/>
              <a:t> да се </a:t>
            </a:r>
            <a:r>
              <a:rPr lang="bg-BG" b="1" dirty="0"/>
              <a:t>посочи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авторът</a:t>
            </a:r>
          </a:p>
          <a:p>
            <a:r>
              <a:rPr lang="en-GB" b="1" dirty="0">
                <a:solidFill>
                  <a:schemeClr val="bg1"/>
                </a:solidFill>
              </a:rPr>
              <a:t>NC</a:t>
            </a:r>
            <a:r>
              <a:rPr lang="en-GB" dirty="0"/>
              <a:t> – </a:t>
            </a:r>
            <a:r>
              <a:rPr lang="bg-BG" b="1" dirty="0"/>
              <a:t>само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некомерсиална употреба</a:t>
            </a:r>
          </a:p>
          <a:p>
            <a:r>
              <a:rPr lang="en-GB" b="1" dirty="0">
                <a:solidFill>
                  <a:schemeClr val="bg1"/>
                </a:solidFill>
              </a:rPr>
              <a:t>ND</a:t>
            </a:r>
            <a:r>
              <a:rPr lang="en-GB" dirty="0"/>
              <a:t> – </a:t>
            </a:r>
            <a:r>
              <a:rPr lang="bg-BG" b="1" dirty="0"/>
              <a:t>без право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преработка</a:t>
            </a:r>
          </a:p>
          <a:p>
            <a:r>
              <a:rPr lang="en-GB" b="1" dirty="0">
                <a:solidFill>
                  <a:schemeClr val="bg1"/>
                </a:solidFill>
              </a:rPr>
              <a:t>SA</a:t>
            </a:r>
            <a:r>
              <a:rPr lang="en-GB" dirty="0"/>
              <a:t> – </a:t>
            </a:r>
            <a:r>
              <a:rPr lang="bg-BG" b="1" dirty="0"/>
              <a:t>споделяне</a:t>
            </a:r>
            <a:r>
              <a:rPr lang="bg-BG" dirty="0"/>
              <a:t> при </a:t>
            </a:r>
            <a:r>
              <a:rPr lang="bg-BG" b="1" dirty="0">
                <a:solidFill>
                  <a:schemeClr val="bg1"/>
                </a:solidFill>
              </a:rPr>
              <a:t>същите условия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Обозначения в </a:t>
            </a:r>
            <a:r>
              <a:rPr lang="en-US" dirty="0"/>
              <a:t>Creative Commons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DA27-CD75-455B-50F8-4CC1822DB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14531" r="59945" b="54923"/>
          <a:stretch/>
        </p:blipFill>
        <p:spPr>
          <a:xfrm>
            <a:off x="1015735" y="4339494"/>
            <a:ext cx="1754999" cy="18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5212F-2677-C3DD-20D1-1C113B4E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7" t="54502" r="16102" b="16480"/>
          <a:stretch/>
        </p:blipFill>
        <p:spPr>
          <a:xfrm>
            <a:off x="9318309" y="4374000"/>
            <a:ext cx="1857957" cy="1857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CDE4-3CAF-14AE-EDE8-7575AE318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54709" r="59869" b="17253"/>
          <a:stretch/>
        </p:blipFill>
        <p:spPr>
          <a:xfrm>
            <a:off x="6552389" y="4404510"/>
            <a:ext cx="1750185" cy="177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690F1-1CA8-79DF-5DE2-E77890C3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2" t="16953" r="16806" b="55323"/>
          <a:stretch/>
        </p:blipFill>
        <p:spPr>
          <a:xfrm>
            <a:off x="3786469" y="4468617"/>
            <a:ext cx="1750185" cy="17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Adware</a:t>
            </a:r>
          </a:p>
          <a:p>
            <a:pPr lvl="1"/>
            <a:r>
              <a:rPr lang="bg-BG" sz="3600" b="1" dirty="0"/>
              <a:t>Безплатен софтуер</a:t>
            </a:r>
            <a:r>
              <a:rPr lang="bg-BG" sz="3600" dirty="0"/>
              <a:t>, който показва </a:t>
            </a:r>
            <a:r>
              <a:rPr lang="bg-BG" sz="3600" b="1" dirty="0"/>
              <a:t>реклами</a:t>
            </a:r>
            <a:r>
              <a:rPr lang="bg-BG" sz="3600" dirty="0"/>
              <a:t> по време на </a:t>
            </a:r>
            <a:r>
              <a:rPr lang="bg-BG" sz="3600" b="1" dirty="0"/>
              <a:t>работа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GB" sz="3200" dirty="0"/>
              <a:t>uTorrent</a:t>
            </a:r>
          </a:p>
          <a:p>
            <a:pPr lvl="2"/>
            <a:r>
              <a:rPr lang="en-GB" sz="3200" dirty="0"/>
              <a:t>KMPlayer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7F3D85-4303-B257-600A-45C79CC26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000" y="3257475"/>
            <a:ext cx="1980000" cy="1972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5079E-BB5B-398E-258A-C840F805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0" y="3257475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Trialware</a:t>
            </a:r>
          </a:p>
          <a:p>
            <a:pPr lvl="1"/>
            <a:r>
              <a:rPr lang="bg-BG" sz="3600" b="1" dirty="0"/>
              <a:t>Ограничено време </a:t>
            </a:r>
            <a:r>
              <a:rPr lang="bg-BG" sz="3600" dirty="0"/>
              <a:t>за ползване, след което се изисква </a:t>
            </a:r>
            <a:r>
              <a:rPr lang="bg-BG" sz="3600" b="1" dirty="0"/>
              <a:t>лиценз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WinRAR</a:t>
            </a:r>
            <a:endParaRPr lang="en-GB" sz="3200" dirty="0"/>
          </a:p>
          <a:p>
            <a:pPr lvl="2"/>
            <a:r>
              <a:rPr lang="en-GB" sz="3200" dirty="0"/>
              <a:t>Microsoft Office Trial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21A2B-B45D-94BC-AAA0-95A8FA47A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t="17239" r="22995" b="15944"/>
          <a:stretch/>
        </p:blipFill>
        <p:spPr>
          <a:xfrm>
            <a:off x="5196000" y="3609000"/>
            <a:ext cx="2134303" cy="185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B932A-61CE-6021-961D-D253A099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71" y="2844000"/>
            <a:ext cx="4455000" cy="30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Freemium</a:t>
            </a:r>
          </a:p>
          <a:p>
            <a:pPr lvl="1"/>
            <a:r>
              <a:rPr lang="bg-BG" sz="3600" b="1" dirty="0"/>
              <a:t>Безплатна базова функционалност</a:t>
            </a:r>
          </a:p>
          <a:p>
            <a:pPr lvl="1"/>
            <a:r>
              <a:rPr lang="bg-BG" sz="3600" b="1" dirty="0"/>
              <a:t>Допълнителните функции </a:t>
            </a:r>
            <a:r>
              <a:rPr lang="bg-BG" sz="3600" dirty="0"/>
              <a:t>се </a:t>
            </a:r>
            <a:r>
              <a:rPr lang="bg-BG" sz="3600" b="1" dirty="0"/>
              <a:t>купуват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Spotify</a:t>
            </a:r>
            <a:endParaRPr lang="en-GB" sz="3200" dirty="0"/>
          </a:p>
          <a:p>
            <a:pPr lvl="2"/>
            <a:r>
              <a:rPr lang="en-GB" sz="3200" dirty="0"/>
              <a:t>Zoom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DE53E-FDF5-AD9D-B18E-D8CD466B1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00" y="3609000"/>
            <a:ext cx="2435361" cy="251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F5DE2B-28E1-1585-9C0B-9959EFA5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000" y="3609000"/>
            <a:ext cx="2514000" cy="25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2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Интелектуална собственост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Описание</a:t>
            </a:r>
            <a:r>
              <a:rPr lang="bg-BG" sz="3800" dirty="0"/>
              <a:t>,</a:t>
            </a:r>
            <a:r>
              <a:rPr lang="bg-BG" sz="3800" b="1" dirty="0"/>
              <a:t> основни форми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Авторски права </a:t>
            </a:r>
            <a:r>
              <a:rPr lang="bg-BG" sz="4000" dirty="0"/>
              <a:t>в </a:t>
            </a:r>
            <a:r>
              <a:rPr lang="bg-BG" sz="4000" b="1" dirty="0"/>
              <a:t>интернет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Лицензионни споразумения</a:t>
            </a:r>
          </a:p>
          <a:p>
            <a:pPr lvl="1">
              <a:buClr>
                <a:schemeClr val="tx1"/>
              </a:buClr>
            </a:pPr>
            <a:r>
              <a:rPr lang="en-US" sz="3800" b="1" dirty="0"/>
              <a:t>Creative Commons</a:t>
            </a:r>
            <a:r>
              <a:rPr lang="bg-BG" sz="3800" dirty="0"/>
              <a:t>, </a:t>
            </a:r>
            <a:r>
              <a:rPr lang="bg-BG" sz="3800" b="1" dirty="0"/>
              <a:t>видове</a:t>
            </a:r>
            <a:r>
              <a:rPr lang="bg-BG" sz="3800" dirty="0"/>
              <a:t> </a:t>
            </a:r>
            <a:r>
              <a:rPr lang="bg-BG" sz="3800" b="1" dirty="0"/>
              <a:t>софтуер</a:t>
            </a:r>
            <a:r>
              <a:rPr lang="bg-BG" sz="3800" dirty="0"/>
              <a:t> според </a:t>
            </a:r>
            <a:r>
              <a:rPr lang="bg-BG" sz="3800" b="1" dirty="0"/>
              <a:t>лиценза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Общ </a:t>
            </a:r>
            <a:r>
              <a:rPr lang="bg-BG" sz="4000" b="1" dirty="0">
                <a:solidFill>
                  <a:schemeClr val="bg1"/>
                </a:solidFill>
              </a:rPr>
              <a:t>публичен лиценз</a:t>
            </a:r>
            <a:endParaRPr lang="en-US" sz="40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/>
              <a:t>Форми</a:t>
            </a:r>
            <a:r>
              <a:rPr lang="bg-BG" sz="4000" dirty="0"/>
              <a:t> на </a:t>
            </a:r>
            <a:r>
              <a:rPr lang="bg-BG" sz="4000" b="1" dirty="0">
                <a:solidFill>
                  <a:schemeClr val="bg1"/>
                </a:solidFill>
              </a:rPr>
              <a:t>плагиатство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пиратство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​​​</a:t>
            </a:r>
            <a:r>
              <a:rPr lang="en-US" sz="4200" dirty="0"/>
              <a:t>​</a:t>
            </a:r>
            <a:r>
              <a:rPr lang="bg-BG" sz="4000" b="1" dirty="0"/>
              <a:t>Пример</a:t>
            </a:r>
            <a:r>
              <a:rPr lang="en-US" sz="4000" b="1" dirty="0"/>
              <a:t>:</a:t>
            </a:r>
            <a:r>
              <a:rPr lang="bg-BG" sz="4000" b="1" dirty="0"/>
              <a:t> </a:t>
            </a: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8D29-002A-83D5-F7C9-0A634F98B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Freeware</a:t>
            </a:r>
          </a:p>
          <a:p>
            <a:pPr lvl="1"/>
            <a:r>
              <a:rPr lang="bg-BG" sz="3600" b="1" dirty="0"/>
              <a:t>Безплатен</a:t>
            </a:r>
            <a:r>
              <a:rPr lang="bg-BG" sz="3600" dirty="0"/>
              <a:t> за ползване</a:t>
            </a:r>
          </a:p>
          <a:p>
            <a:pPr lvl="1"/>
            <a:r>
              <a:rPr lang="bg-BG" sz="3600" b="1" dirty="0"/>
              <a:t>Без достъп </a:t>
            </a:r>
            <a:r>
              <a:rPr lang="bg-BG" sz="3600" dirty="0"/>
              <a:t>до </a:t>
            </a:r>
            <a:r>
              <a:rPr lang="bg-BG" sz="3600" b="1" dirty="0"/>
              <a:t>кода</a:t>
            </a:r>
            <a:r>
              <a:rPr lang="bg-BG" sz="3600" dirty="0"/>
              <a:t> и с </a:t>
            </a:r>
            <a:r>
              <a:rPr lang="bg-BG" sz="3600" b="1" dirty="0"/>
              <a:t>ограничения</a:t>
            </a:r>
            <a:r>
              <a:rPr lang="bg-BG" sz="3600" dirty="0"/>
              <a:t> за </a:t>
            </a:r>
            <a:r>
              <a:rPr lang="bg-BG" sz="3600" b="1" dirty="0"/>
              <a:t>модификация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Adobe Acrobat Reader</a:t>
            </a:r>
            <a:endParaRPr lang="bg-BG" sz="3200" dirty="0"/>
          </a:p>
          <a:p>
            <a:pPr lvl="2"/>
            <a:r>
              <a:rPr lang="en-US" sz="3200" dirty="0"/>
              <a:t>Google Chrome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(4)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997B4-2645-AEDC-9816-B6CFEF3B3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5" y="3960508"/>
            <a:ext cx="2122559" cy="20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4FF92-AC46-7F04-1101-93EAD675E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02" y="396050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46BF-A87B-8B51-8CC3-9348FD9D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3752-91E5-CCBF-7557-470A22D7C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Free Software</a:t>
            </a:r>
          </a:p>
          <a:p>
            <a:pPr lvl="1"/>
            <a:r>
              <a:rPr lang="bg-BG" sz="3600" b="1" dirty="0"/>
              <a:t>Напълно свободен</a:t>
            </a:r>
            <a:endParaRPr lang="bg-BG" sz="3600" dirty="0"/>
          </a:p>
          <a:p>
            <a:pPr lvl="1"/>
            <a:r>
              <a:rPr lang="bg-BG" sz="3600" dirty="0"/>
              <a:t>Може да се </a:t>
            </a:r>
            <a:r>
              <a:rPr lang="bg-BG" sz="3600" b="1" dirty="0"/>
              <a:t>ползва</a:t>
            </a:r>
            <a:r>
              <a:rPr lang="bg-BG" sz="3600" dirty="0"/>
              <a:t>, </a:t>
            </a:r>
            <a:r>
              <a:rPr lang="bg-BG" sz="3600" b="1" dirty="0"/>
              <a:t>променя </a:t>
            </a:r>
            <a:r>
              <a:rPr lang="bg-BG" sz="3600" dirty="0"/>
              <a:t>и </a:t>
            </a:r>
            <a:r>
              <a:rPr lang="bg-BG" sz="3600" b="1" dirty="0"/>
              <a:t>разпространява</a:t>
            </a:r>
          </a:p>
          <a:p>
            <a:pPr lvl="1"/>
            <a:r>
              <a:rPr lang="bg-BG" sz="3600" b="1" dirty="0"/>
              <a:t>Примери</a:t>
            </a:r>
            <a:r>
              <a:rPr lang="en-US" sz="3600" b="1" dirty="0"/>
              <a:t>:</a:t>
            </a:r>
          </a:p>
          <a:p>
            <a:pPr lvl="2"/>
            <a:r>
              <a:rPr lang="en-US" sz="3200" dirty="0"/>
              <a:t>GIMP</a:t>
            </a:r>
            <a:endParaRPr lang="en-GB" sz="3200" dirty="0"/>
          </a:p>
          <a:p>
            <a:pPr lvl="2"/>
            <a:r>
              <a:rPr lang="en-US" sz="3200" dirty="0"/>
              <a:t>LibreOffice</a:t>
            </a:r>
            <a:endParaRPr lang="en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263D8-9EEB-F489-A815-EFC9E59F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 според лиценза</a:t>
            </a:r>
            <a:r>
              <a:rPr lang="en-US" dirty="0"/>
              <a:t> (5)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D5DDE-4E8C-CB8B-1C8D-83022CA0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332541"/>
            <a:ext cx="2745000" cy="274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BD6DD-0B3D-FCD8-A871-B00E0C6C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00" y="326504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1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GNU General Public License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Общ публичен лиценз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359000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0" y="4464000"/>
            <a:ext cx="3872447" cy="19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1C7DBC1-EA44-2B2C-B210-BACF9B0D76C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Нарушения на авторските права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D7A03-9909-D419-4590-54778241607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Форми на плагиатство и пиратство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461F1-305D-3686-E61A-C86CC042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03" y="1385091"/>
            <a:ext cx="2513194" cy="25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Представяне на </a:t>
            </a:r>
            <a:r>
              <a:rPr lang="bg-BG" sz="3500" b="1" dirty="0"/>
              <a:t>чужд труд</a:t>
            </a:r>
            <a:r>
              <a:rPr lang="bg-BG" sz="3500" dirty="0"/>
              <a:t>, </a:t>
            </a:r>
            <a:r>
              <a:rPr lang="bg-BG" sz="3500" b="1" dirty="0"/>
              <a:t>идеи</a:t>
            </a:r>
            <a:r>
              <a:rPr lang="bg-BG" sz="3500" dirty="0"/>
              <a:t> или </a:t>
            </a:r>
            <a:r>
              <a:rPr lang="bg-BG" sz="3500" b="1" dirty="0"/>
              <a:t>съдържание</a:t>
            </a:r>
            <a:r>
              <a:rPr lang="bg-BG" sz="3500" dirty="0"/>
              <a:t> като </a:t>
            </a:r>
            <a:r>
              <a:rPr lang="bg-BG" sz="3500" b="1" dirty="0">
                <a:solidFill>
                  <a:schemeClr val="bg1"/>
                </a:solidFill>
              </a:rPr>
              <a:t>свои собствени</a:t>
            </a:r>
          </a:p>
          <a:p>
            <a:r>
              <a:rPr lang="bg-BG" sz="3500" b="1" dirty="0"/>
              <a:t>Форми</a:t>
            </a:r>
            <a:r>
              <a:rPr lang="bg-BG" sz="3500" dirty="0"/>
              <a:t> на </a:t>
            </a:r>
            <a:r>
              <a:rPr lang="bg-BG" sz="3500" b="1" dirty="0">
                <a:solidFill>
                  <a:schemeClr val="bg1"/>
                </a:solidFill>
              </a:rPr>
              <a:t>плагиатство</a:t>
            </a:r>
            <a:r>
              <a:rPr lang="en-US" sz="3500" dirty="0"/>
              <a:t>: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Пълно копиране </a:t>
            </a:r>
            <a:r>
              <a:rPr lang="bg-BG" dirty="0"/>
              <a:t>– </a:t>
            </a:r>
            <a:r>
              <a:rPr lang="bg-BG" b="1" dirty="0"/>
              <a:t>преписване</a:t>
            </a:r>
            <a:r>
              <a:rPr lang="bg-BG" dirty="0"/>
              <a:t> без промени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Преразказ </a:t>
            </a:r>
            <a:r>
              <a:rPr lang="bg-BG" b="1" dirty="0"/>
              <a:t>без посочване </a:t>
            </a:r>
            <a:r>
              <a:rPr lang="bg-BG" dirty="0"/>
              <a:t>на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източник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 използване на </a:t>
            </a:r>
            <a:r>
              <a:rPr lang="bg-BG" b="1" dirty="0"/>
              <a:t>чужди идеи </a:t>
            </a:r>
            <a:r>
              <a:rPr lang="bg-BG" dirty="0"/>
              <a:t>с </a:t>
            </a:r>
            <a:r>
              <a:rPr lang="bg-BG" b="1" dirty="0"/>
              <a:t>различни думи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Самоплагиатство</a:t>
            </a:r>
            <a:r>
              <a:rPr lang="bg-BG" dirty="0"/>
              <a:t> – </a:t>
            </a:r>
            <a:r>
              <a:rPr lang="bg-BG" b="1" dirty="0"/>
              <a:t>повторно използване </a:t>
            </a:r>
            <a:r>
              <a:rPr lang="bg-BG" dirty="0"/>
              <a:t>на собствена </a:t>
            </a:r>
            <a:r>
              <a:rPr lang="bg-BG" b="1" dirty="0"/>
              <a:t>стара работа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Смесено плагиатство </a:t>
            </a:r>
            <a:r>
              <a:rPr lang="bg-BG" dirty="0"/>
              <a:t>– </a:t>
            </a:r>
            <a:r>
              <a:rPr lang="bg-BG" b="1" dirty="0"/>
              <a:t>копиране</a:t>
            </a:r>
            <a:r>
              <a:rPr lang="bg-BG" dirty="0"/>
              <a:t> от </a:t>
            </a:r>
            <a:r>
              <a:rPr lang="bg-BG" b="1" dirty="0"/>
              <a:t>различни източници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Плагиатство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95337-385E-2458-3C8D-131E8F86F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2851" r="3908" b="2851"/>
          <a:stretch/>
        </p:blipFill>
        <p:spPr>
          <a:xfrm>
            <a:off x="8266598" y="1343221"/>
            <a:ext cx="3735000" cy="41715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1C181-E903-B207-8CF9-DB0872724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66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Незаконно</a:t>
            </a:r>
            <a:r>
              <a:rPr lang="bg-BG" dirty="0"/>
              <a:t> </a:t>
            </a:r>
            <a:r>
              <a:rPr lang="bg-BG" b="1" dirty="0"/>
              <a:t>копиране</a:t>
            </a:r>
            <a:r>
              <a:rPr lang="bg-BG" dirty="0"/>
              <a:t>, </a:t>
            </a:r>
            <a:r>
              <a:rPr lang="bg-BG" b="1" dirty="0"/>
              <a:t>разпространяване</a:t>
            </a:r>
            <a:r>
              <a:rPr lang="bg-BG" dirty="0"/>
              <a:t> и </a:t>
            </a:r>
            <a:r>
              <a:rPr lang="bg-BG" b="1" dirty="0"/>
              <a:t>използване</a:t>
            </a:r>
            <a:r>
              <a:rPr lang="bg-BG" dirty="0"/>
              <a:t> на </a:t>
            </a:r>
            <a:r>
              <a:rPr lang="bg-BG" b="1" dirty="0"/>
              <a:t>защитени</a:t>
            </a:r>
            <a:r>
              <a:rPr lang="bg-BG" dirty="0"/>
              <a:t> с авторски права </a:t>
            </a:r>
            <a:r>
              <a:rPr lang="bg-BG" b="1" dirty="0"/>
              <a:t>материали</a:t>
            </a:r>
          </a:p>
          <a:p>
            <a:r>
              <a:rPr lang="bg-BG" b="1" dirty="0"/>
              <a:t>Форми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пиратство</a:t>
            </a:r>
            <a:r>
              <a:rPr lang="en-US" dirty="0"/>
              <a:t>:</a:t>
            </a:r>
          </a:p>
          <a:p>
            <a:pPr lvl="1"/>
            <a:r>
              <a:rPr lang="bg-BG" b="1" dirty="0"/>
              <a:t>Изтегляне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торент сайтове</a:t>
            </a:r>
          </a:p>
          <a:p>
            <a:pPr lvl="1"/>
            <a:r>
              <a:rPr lang="bg-BG" b="1" dirty="0"/>
              <a:t>Инсталиране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нелегален софтуер</a:t>
            </a:r>
          </a:p>
          <a:p>
            <a:pPr lvl="1"/>
            <a:r>
              <a:rPr lang="bg-BG" b="1" dirty="0"/>
              <a:t>Продажба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пиратски копия</a:t>
            </a:r>
          </a:p>
          <a:p>
            <a:pPr lvl="1"/>
            <a:r>
              <a:rPr lang="bg-BG" b="1" dirty="0"/>
              <a:t>Стрийминг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нелегални сайтове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Пиратство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5363-65A6-26B3-002F-66826419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773159"/>
            <a:ext cx="3412125" cy="49630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5FEC5-6992-428B-3359-27B140D43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84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Намиране на изображения онлайн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2C72F-F588-FD44-E60C-F79FC38C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55" y="1792353"/>
            <a:ext cx="2605689" cy="17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Търсене на изображение 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Нека влезем в сайта </a:t>
            </a:r>
            <a:r>
              <a:rPr lang="en-GB" sz="3200" dirty="0">
                <a:hlinkClick r:id="rId2"/>
              </a:rPr>
              <a:t>https://unsplash.com</a:t>
            </a:r>
            <a:r>
              <a:rPr lang="bg-BG" sz="3200" dirty="0"/>
              <a:t> и намерим </a:t>
            </a:r>
            <a:r>
              <a:rPr lang="bg-BG" sz="3200" b="1" dirty="0"/>
              <a:t>изображение</a:t>
            </a:r>
            <a:r>
              <a:rPr lang="bg-BG" sz="3200" dirty="0"/>
              <a:t> с </a:t>
            </a:r>
            <a:r>
              <a:rPr lang="bg-BG" sz="3200" b="1" dirty="0"/>
              <a:t>природа</a:t>
            </a:r>
          </a:p>
          <a:p>
            <a:r>
              <a:rPr lang="bg-BG" sz="3200" dirty="0"/>
              <a:t>В </a:t>
            </a:r>
            <a:r>
              <a:rPr lang="bg-BG" sz="3200" b="1" dirty="0"/>
              <a:t>търсачката</a:t>
            </a:r>
            <a:r>
              <a:rPr lang="bg-BG" sz="3200" dirty="0"/>
              <a:t> пишем </a:t>
            </a:r>
            <a:r>
              <a:rPr lang="en-US" sz="3200" b="1" dirty="0">
                <a:solidFill>
                  <a:schemeClr val="bg1"/>
                </a:solidFill>
              </a:rPr>
              <a:t>nature</a:t>
            </a:r>
            <a:endParaRPr lang="bg-BG" sz="3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0B8B-2B97-E9C8-8A27-FBEABC16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9" y="4194000"/>
            <a:ext cx="5836871" cy="6646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C8225-2540-A14E-13D8-A9B4DC78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856884"/>
            <a:ext cx="3690000" cy="4790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3525CC86-9759-2940-8BA5-A806DBDAE313}"/>
              </a:ext>
            </a:extLst>
          </p:cNvPr>
          <p:cNvSpPr/>
          <p:nvPr/>
        </p:nvSpPr>
        <p:spPr>
          <a:xfrm>
            <a:off x="6322469" y="4107246"/>
            <a:ext cx="1122062" cy="8381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4315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Творенията на ума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Интелектуална собственост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0DFCC-0DA2-B25D-B1C8-89FDC1AF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09" y="1179000"/>
            <a:ext cx="2395181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Избиране на изображение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r>
              <a:rPr lang="bg-BG" sz="3500" dirty="0"/>
              <a:t>Избираме </a:t>
            </a:r>
            <a:r>
              <a:rPr lang="bg-BG" sz="3500" b="1" dirty="0"/>
              <a:t>изображение</a:t>
            </a:r>
            <a:r>
              <a:rPr lang="bg-BG" sz="3500" dirty="0"/>
              <a:t> и кликаме </a:t>
            </a:r>
            <a:r>
              <a:rPr lang="bg-BG" sz="3500" b="1" dirty="0"/>
              <a:t>върху него</a:t>
            </a:r>
          </a:p>
          <a:p>
            <a:r>
              <a:rPr lang="bg-BG" sz="3500" dirty="0"/>
              <a:t>Виждаме, че </a:t>
            </a:r>
            <a:r>
              <a:rPr lang="bg-BG" sz="3500" b="1" dirty="0"/>
              <a:t>може</a:t>
            </a:r>
            <a:r>
              <a:rPr lang="bg-BG" sz="3500" dirty="0"/>
              <a:t> да се използва </a:t>
            </a:r>
            <a:r>
              <a:rPr lang="bg-BG" sz="3500" b="1" dirty="0"/>
              <a:t>под лиценза</a:t>
            </a:r>
            <a:r>
              <a:rPr lang="bg-BG" sz="3500" dirty="0"/>
              <a:t> на </a:t>
            </a:r>
            <a:r>
              <a:rPr lang="en-US" sz="3500" b="1" dirty="0">
                <a:solidFill>
                  <a:schemeClr val="bg1"/>
                </a:solidFill>
              </a:rPr>
              <a:t>Unsplash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74B7-3254-3451-2B01-1365409F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1218233"/>
            <a:ext cx="3671872" cy="5435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6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Запознаване с лиценза на </a:t>
            </a:r>
            <a:r>
              <a:rPr lang="en-US" dirty="0"/>
              <a:t>Unsplash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Този лиценз позволява </a:t>
            </a:r>
            <a:r>
              <a:rPr lang="bg-BG" sz="3200" b="1" dirty="0">
                <a:solidFill>
                  <a:schemeClr val="bg1"/>
                </a:solidFill>
              </a:rPr>
              <a:t>безплатно ползване </a:t>
            </a:r>
            <a:r>
              <a:rPr lang="bg-BG" sz="3200" dirty="0"/>
              <a:t>за </a:t>
            </a:r>
            <a:r>
              <a:rPr lang="bg-BG" sz="3200" b="1" dirty="0"/>
              <a:t>комерсиални</a:t>
            </a:r>
            <a:r>
              <a:rPr lang="bg-BG" sz="3200" dirty="0"/>
              <a:t> и </a:t>
            </a:r>
            <a:r>
              <a:rPr lang="bg-BG" sz="3200" b="1" dirty="0"/>
              <a:t>некомерсиални</a:t>
            </a:r>
            <a:r>
              <a:rPr lang="bg-BG" sz="3200" dirty="0"/>
              <a:t> нужди </a:t>
            </a:r>
            <a:r>
              <a:rPr lang="bg-BG" sz="3200" b="1" dirty="0">
                <a:solidFill>
                  <a:schemeClr val="bg1"/>
                </a:solidFill>
              </a:rPr>
              <a:t>без споменаване </a:t>
            </a:r>
            <a:r>
              <a:rPr lang="bg-BG" sz="3200" dirty="0"/>
              <a:t>на </a:t>
            </a:r>
            <a:r>
              <a:rPr lang="bg-BG" sz="3200" b="1" dirty="0"/>
              <a:t>автора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B1E3B-57DE-FD8A-F623-BB8DB919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08" y="2335211"/>
            <a:ext cx="5456784" cy="43896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6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Още сайтове за безплатни изображения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GB" sz="3800" dirty="0"/>
              <a:t>Pexels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2"/>
              </a:rPr>
              <a:t>https://pexels.com</a:t>
            </a:r>
            <a:r>
              <a:rPr lang="en-GB" sz="3800" dirty="0"/>
              <a:t> </a:t>
            </a:r>
          </a:p>
          <a:p>
            <a:r>
              <a:rPr lang="en-GB" sz="3800" dirty="0"/>
              <a:t>Pixabay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3"/>
              </a:rPr>
              <a:t>https://pixabay.com</a:t>
            </a:r>
            <a:endParaRPr lang="en-GB" sz="3800" dirty="0"/>
          </a:p>
          <a:p>
            <a:r>
              <a:rPr lang="en-GB" sz="3800" dirty="0"/>
              <a:t>Freepik</a:t>
            </a:r>
            <a:r>
              <a:rPr lang="en-US" sz="3800" dirty="0"/>
              <a:t> </a:t>
            </a:r>
            <a:r>
              <a:rPr lang="bg-BG" sz="3800" dirty="0"/>
              <a:t>–</a:t>
            </a:r>
            <a:r>
              <a:rPr lang="en-US" sz="3800" dirty="0"/>
              <a:t> </a:t>
            </a:r>
            <a:r>
              <a:rPr lang="en-GB" sz="3800" dirty="0">
                <a:hlinkClick r:id="rId4"/>
              </a:rPr>
              <a:t>https://freepik.com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5028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Интелектуална собственост </a:t>
            </a:r>
            <a:r>
              <a:rPr lang="en-US" sz="2800" dirty="0"/>
              <a:t>== </a:t>
            </a:r>
            <a:r>
              <a:rPr lang="bg-BG" sz="2800" b="1" dirty="0"/>
              <a:t>правото</a:t>
            </a:r>
            <a:r>
              <a:rPr lang="bg-BG" sz="2800" dirty="0"/>
              <a:t> върху </a:t>
            </a:r>
            <a:r>
              <a:rPr lang="bg-BG" sz="2800" b="1" dirty="0"/>
              <a:t>нематериални творби</a:t>
            </a:r>
            <a:r>
              <a:rPr lang="bg-BG" sz="2800" dirty="0"/>
              <a:t> на ума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800" dirty="0"/>
              <a:t>== </a:t>
            </a:r>
            <a:r>
              <a:rPr lang="bg-BG" sz="2800" dirty="0"/>
              <a:t>спазване на </a:t>
            </a:r>
            <a:r>
              <a:rPr lang="bg-BG" sz="2800" b="1" dirty="0"/>
              <a:t>Закона за авторското право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Разпознаваеми по символа 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  <a:r>
              <a:rPr lang="en-US" sz="2800" b="1" dirty="0">
                <a:solidFill>
                  <a:schemeClr val="bg2"/>
                </a:solidFill>
              </a:rPr>
              <a:t>copyright</a:t>
            </a:r>
            <a:r>
              <a:rPr lang="en-US" sz="2800" dirty="0">
                <a:solidFill>
                  <a:schemeClr val="bg2"/>
                </a:solidFill>
              </a:rPr>
              <a:t>"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Лицензионни споразумения </a:t>
            </a:r>
            <a:r>
              <a:rPr lang="en-US" sz="2800" dirty="0"/>
              <a:t>== </a:t>
            </a:r>
            <a:r>
              <a:rPr lang="bg-BG" sz="2800" dirty="0"/>
              <a:t>безплатни видове </a:t>
            </a:r>
            <a:r>
              <a:rPr lang="bg-BG" sz="2800" b="1" dirty="0"/>
              <a:t>договори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Общ публичен лиценз </a:t>
            </a:r>
            <a:r>
              <a:rPr lang="en-US" sz="2800" dirty="0"/>
              <a:t>== </a:t>
            </a:r>
            <a:r>
              <a:rPr lang="bg-BG" sz="2800" b="1" dirty="0"/>
              <a:t>свободен лиценз </a:t>
            </a:r>
            <a:r>
              <a:rPr lang="bg-BG" sz="2800" dirty="0"/>
              <a:t>за </a:t>
            </a:r>
            <a:r>
              <a:rPr lang="bg-BG" sz="2800" b="1" dirty="0"/>
              <a:t>софтуер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Плагиатство </a:t>
            </a:r>
            <a:r>
              <a:rPr lang="en-US" sz="2800" dirty="0"/>
              <a:t>==</a:t>
            </a:r>
            <a:r>
              <a:rPr lang="bg-BG" sz="2800" dirty="0"/>
              <a:t> представяне на </a:t>
            </a:r>
            <a:r>
              <a:rPr lang="bg-BG" sz="2800" b="1" dirty="0"/>
              <a:t>чужд труд </a:t>
            </a:r>
            <a:r>
              <a:rPr lang="bg-BG" sz="2800" dirty="0"/>
              <a:t>като </a:t>
            </a:r>
            <a:r>
              <a:rPr lang="bg-BG" sz="2800" b="1" dirty="0"/>
              <a:t>свой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Пиратство </a:t>
            </a:r>
            <a:r>
              <a:rPr lang="en-US" sz="2800" dirty="0"/>
              <a:t>==</a:t>
            </a:r>
            <a:r>
              <a:rPr lang="bg-BG" sz="2800" dirty="0"/>
              <a:t> </a:t>
            </a:r>
            <a:r>
              <a:rPr lang="bg-BG" sz="2800" b="1" dirty="0"/>
              <a:t>незаконно</a:t>
            </a:r>
            <a:r>
              <a:rPr lang="bg-BG" sz="2800" dirty="0"/>
              <a:t> използване на </a:t>
            </a:r>
            <a:r>
              <a:rPr lang="bg-BG" sz="2800" b="1" dirty="0"/>
              <a:t>софтуер</a:t>
            </a:r>
            <a:r>
              <a:rPr lang="bg-BG" sz="2800" dirty="0"/>
              <a:t>, защитен с </a:t>
            </a:r>
            <a:r>
              <a:rPr lang="bg-BG" sz="2800" b="1" dirty="0"/>
              <a:t>авторско право</a:t>
            </a:r>
            <a:endParaRPr lang="bg-BG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Интелектуална собственост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Интелектуалната собственост </a:t>
            </a:r>
            <a:r>
              <a:rPr lang="bg-BG" sz="3200" b="1" dirty="0"/>
              <a:t>(ИС) </a:t>
            </a:r>
            <a:r>
              <a:rPr lang="bg-BG" sz="3200" dirty="0"/>
              <a:t>е </a:t>
            </a:r>
            <a:r>
              <a:rPr lang="bg-BG" sz="3200" b="1" dirty="0"/>
              <a:t>правото</a:t>
            </a:r>
            <a:r>
              <a:rPr lang="bg-BG" sz="3200" dirty="0"/>
              <a:t> върху </a:t>
            </a:r>
            <a:r>
              <a:rPr lang="bg-BG" sz="3200" b="1" dirty="0"/>
              <a:t>нематериални творби </a:t>
            </a:r>
            <a:r>
              <a:rPr lang="bg-BG" sz="3200" dirty="0"/>
              <a:t>на </a:t>
            </a:r>
            <a:r>
              <a:rPr lang="bg-BG" sz="3200" b="1" dirty="0"/>
              <a:t>ума</a:t>
            </a:r>
          </a:p>
          <a:p>
            <a:r>
              <a:rPr lang="bg-BG" sz="3200" dirty="0"/>
              <a:t>Включва </a:t>
            </a:r>
            <a:r>
              <a:rPr lang="bg-BG" sz="3200" b="1" dirty="0"/>
              <a:t>авторски произведения</a:t>
            </a:r>
            <a:r>
              <a:rPr lang="bg-BG" sz="3200" dirty="0"/>
              <a:t>, </a:t>
            </a:r>
            <a:r>
              <a:rPr lang="bg-BG" sz="3200" b="1" dirty="0"/>
              <a:t>изобретения</a:t>
            </a:r>
            <a:r>
              <a:rPr lang="bg-BG" sz="3200" dirty="0"/>
              <a:t>, </a:t>
            </a:r>
            <a:r>
              <a:rPr lang="bg-BG" sz="3200" b="1" dirty="0"/>
              <a:t>марки</a:t>
            </a:r>
            <a:r>
              <a:rPr lang="bg-BG" sz="3200" dirty="0"/>
              <a:t>, </a:t>
            </a:r>
            <a:r>
              <a:rPr lang="bg-BG" sz="3200" b="1" dirty="0"/>
              <a:t>дизайни</a:t>
            </a:r>
            <a:r>
              <a:rPr lang="bg-BG" sz="3200" dirty="0"/>
              <a:t> и др.</a:t>
            </a:r>
          </a:p>
          <a:p>
            <a:r>
              <a:rPr lang="bg-BG" sz="3200" b="1" dirty="0"/>
              <a:t>Примери</a:t>
            </a:r>
            <a:r>
              <a:rPr lang="en-US" sz="3200" b="1" dirty="0"/>
              <a:t>:</a:t>
            </a:r>
          </a:p>
          <a:p>
            <a:pPr lvl="1"/>
            <a:r>
              <a:rPr lang="bg-BG" sz="3000" dirty="0"/>
              <a:t>Книга, филм или песен</a:t>
            </a:r>
          </a:p>
          <a:p>
            <a:pPr lvl="1"/>
            <a:r>
              <a:rPr lang="bg-BG" sz="3000" dirty="0"/>
              <a:t>Програмен код или мобилно приложение</a:t>
            </a:r>
          </a:p>
          <a:p>
            <a:pPr lvl="1"/>
            <a:r>
              <a:rPr lang="bg-BG" sz="3000" dirty="0"/>
              <a:t>Име на марка или лого</a:t>
            </a:r>
          </a:p>
          <a:p>
            <a:pPr lvl="1"/>
            <a:r>
              <a:rPr lang="bg-BG" sz="3000" dirty="0"/>
              <a:t>Дизайн на уебсайт или 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78B65-741B-1B21-8E0E-2B38036E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95" y="3101446"/>
            <a:ext cx="3021975" cy="3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форми на ИС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Авторски права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произведения</a:t>
            </a:r>
            <a:r>
              <a:rPr lang="bg-BG" sz="2800" dirty="0"/>
              <a:t> на </a:t>
            </a:r>
            <a:r>
              <a:rPr lang="bg-BG" sz="2800" b="1" dirty="0"/>
              <a:t>изкуството</a:t>
            </a:r>
            <a:r>
              <a:rPr lang="bg-BG" sz="2800" dirty="0"/>
              <a:t>, </a:t>
            </a:r>
            <a:r>
              <a:rPr lang="bg-BG" sz="2800" b="1" dirty="0"/>
              <a:t>литературата</a:t>
            </a:r>
            <a:r>
              <a:rPr lang="bg-BG" sz="2800" dirty="0"/>
              <a:t>, </a:t>
            </a:r>
            <a:r>
              <a:rPr lang="bg-BG" sz="2800" b="1" dirty="0"/>
              <a:t>музиката</a:t>
            </a:r>
            <a:r>
              <a:rPr lang="bg-BG" sz="2800" dirty="0"/>
              <a:t>, </a:t>
            </a:r>
            <a:r>
              <a:rPr lang="bg-BG" sz="2800" b="1" dirty="0"/>
              <a:t>софтуера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Патенти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изобретения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Търговски марки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имена</a:t>
            </a:r>
            <a:r>
              <a:rPr lang="bg-BG" sz="2800" dirty="0"/>
              <a:t>, </a:t>
            </a:r>
            <a:r>
              <a:rPr lang="bg-BG" sz="2800" b="1" dirty="0"/>
              <a:t>лога</a:t>
            </a:r>
            <a:r>
              <a:rPr lang="bg-BG" sz="2800" dirty="0"/>
              <a:t>, </a:t>
            </a:r>
            <a:r>
              <a:rPr lang="bg-BG" sz="2800" b="1" dirty="0"/>
              <a:t>слогани</a:t>
            </a:r>
          </a:p>
          <a:p>
            <a:r>
              <a:rPr lang="bg-BG" sz="3000" b="1" dirty="0">
                <a:solidFill>
                  <a:schemeClr val="bg1"/>
                </a:solidFill>
              </a:rPr>
              <a:t>Промишлен дизайн</a:t>
            </a:r>
          </a:p>
          <a:p>
            <a:pPr lvl="1"/>
            <a:r>
              <a:rPr lang="bg-BG" sz="2800" dirty="0"/>
              <a:t>Защита на </a:t>
            </a:r>
            <a:r>
              <a:rPr lang="bg-BG" sz="2800" b="1" dirty="0"/>
              <a:t>външния вид </a:t>
            </a:r>
            <a:r>
              <a:rPr lang="bg-BG" sz="2800" dirty="0"/>
              <a:t>на </a:t>
            </a:r>
            <a:r>
              <a:rPr lang="bg-BG" sz="2800" b="1" dirty="0"/>
              <a:t>продукт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CBD45-32C4-E9A0-658A-D3B507FC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35" y="2361375"/>
            <a:ext cx="4165149" cy="41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Права за ползване на информация от интернет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Авторски права в интернет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96200-5D9B-7367-2EC8-4D6BC4E1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Изключения от Закона за авторското право</a:t>
            </a:r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34504</TotalTime>
  <Words>1254</Words>
  <Application>Microsoft Macintosh PowerPoint</Application>
  <PresentationFormat>Widescreen</PresentationFormat>
  <Paragraphs>244</Paragraphs>
  <Slides>35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SoftUni</vt:lpstr>
      <vt:lpstr>Интелектуална собственост и правни аспекти</vt:lpstr>
      <vt:lpstr>Съдържание</vt:lpstr>
      <vt:lpstr>Интелектуална собственост</vt:lpstr>
      <vt:lpstr>Интелектуална собственост</vt:lpstr>
      <vt:lpstr>Основни форми на ИС</vt:lpstr>
      <vt:lpstr>Авторски права в интернет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Правила за цитиране на чужда информация</vt:lpstr>
      <vt:lpstr>Използване на софтуер, филми и музика</vt:lpstr>
      <vt:lpstr>͏Лицензионни споразумения</vt:lpstr>
      <vt:lpstr>Creative Commons и публични лицензи</vt:lpstr>
      <vt:lpstr>Обозначения в Creative Commons</vt:lpstr>
      <vt:lpstr>Договори в Creative Commons</vt:lpstr>
      <vt:lpstr>Видове софтуер според лиценза (1)</vt:lpstr>
      <vt:lpstr>Видове софтуер според лиценза (2)</vt:lpstr>
      <vt:lpstr>Видове софтуер според лиценза (3)</vt:lpstr>
      <vt:lpstr>Видове софтуер според лиценза (4)</vt:lpstr>
      <vt:lpstr>Видове софтуер според лиценза (5)</vt:lpstr>
      <vt:lpstr>Общ публичен лиценз</vt:lpstr>
      <vt:lpstr>GNU General Public License</vt:lpstr>
      <vt:lpstr>Продукти с GPL</vt:lpstr>
      <vt:lpstr>Форми на плагиатство и пиратство</vt:lpstr>
      <vt:lpstr>Плагиатство</vt:lpstr>
      <vt:lpstr>Пиратство</vt:lpstr>
      <vt:lpstr>Пример</vt:lpstr>
      <vt:lpstr>Търсене на изображение в Unsplash</vt:lpstr>
      <vt:lpstr>Избиране на изображение в Unsplash</vt:lpstr>
      <vt:lpstr>Запознаване с лиценза на Unsplash</vt:lpstr>
      <vt:lpstr>Още сайтове за безплатни изображения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Интелектуална собственост и правни аспекти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319</cp:revision>
  <dcterms:created xsi:type="dcterms:W3CDTF">2018-05-23T13:08:44Z</dcterms:created>
  <dcterms:modified xsi:type="dcterms:W3CDTF">2025-05-02T06:53:46Z</dcterms:modified>
  <cp:category/>
</cp:coreProperties>
</file>